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  <p:sldId id="264" r:id="rId6"/>
    <p:sldId id="265" r:id="rId7"/>
    <p:sldId id="262" r:id="rId8"/>
    <p:sldId id="263" r:id="rId9"/>
    <p:sldId id="266" r:id="rId10"/>
    <p:sldId id="267" r:id="rId11"/>
    <p:sldId id="269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26.10.16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26.10.16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26.10.16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26.10.16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26.10.16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26.10.16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26.10.16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26.10.16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26.10.16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26.10.16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ср 26.10.16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ср 26.10.16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864095"/>
          </a:xfrm>
        </p:spPr>
        <p:txBody>
          <a:bodyPr/>
          <a:lstStyle/>
          <a:p>
            <a:r>
              <a:rPr lang="ru-RU" dirty="0" smtClean="0"/>
              <a:t>ГИА 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176464"/>
          </a:xfrm>
        </p:spPr>
        <p:txBody>
          <a:bodyPr/>
          <a:lstStyle/>
          <a:p>
            <a:r>
              <a:rPr lang="ru-RU" dirty="0" smtClean="0"/>
              <a:t>Государственная итоговая аттестация по образовательным программам основного общего образования является обязательной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921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Выбранные обучающимся учебные </a:t>
            </a:r>
            <a:r>
              <a:rPr lang="ru-RU" dirty="0" smtClean="0"/>
              <a:t>предметы  </a:t>
            </a:r>
            <a:r>
              <a:rPr lang="ru-RU" dirty="0" smtClean="0"/>
              <a:t>указываются им в заявлении, которое он подает в образовательную организацию до 1 марта 2017 года.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483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Изменить (дополнить) перечень указанных в заявлении предметов возможно только при наличии уважительных причин (болезни или иных обстоятельств, подтвержденных документально). В этом случае обучающийся подает заявление в ГЭК не позднее чем за </a:t>
            </a:r>
            <a:r>
              <a:rPr lang="ru-RU" dirty="0" smtClean="0"/>
              <a:t>две недели</a:t>
            </a:r>
            <a:r>
              <a:rPr lang="ru-RU" dirty="0" smtClean="0"/>
              <a:t> </a:t>
            </a:r>
            <a:r>
              <a:rPr lang="ru-RU" dirty="0" smtClean="0"/>
              <a:t>до начала соответствующих экзаменов.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475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Участники ГИА 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Обучающиеся, являющиеся в текущем году победителями или призерами заключительного этапа всероссийской олимпиады школьников, членами сборных команд Российской Федерации, участвовавших в международных олимпиадах, освобождаются от прохождения ГИА по учебному предмету, соответствующему профилю олимпиады.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133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случае получения обучающимся на ГИА-9 неудовлетворительных результатов не более чем по двум учебным предметам (из числа обязательных и предметов по выбору) они будут повторно допущены к сдаче ГИА-9 по соответствующим предметам.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768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Обучающимся,  не прошедшим ГИА-9 или получившим на ГИА-9 неудовлетворительные результаты более чем по двум учебным предметам, либо получившим повторно неудовлетворительный результат по одному из этих предметов на ГИА-9 в дополнительные сроки, будет предоставлено право повторно сдать экзамены по соответствующим учебным предметам не ранее 1 сентября 2017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753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ГИА-9 по всем учебным предметам начинается в 10.00 по местному времени.</a:t>
            </a:r>
            <a:br>
              <a:rPr lang="ru-RU" dirty="0"/>
            </a:br>
            <a:r>
              <a:rPr lang="ru-RU" dirty="0"/>
              <a:t> 	В день экзамена участник ГИА-9 должен прибыть в ППЭ не позднее 09.15.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528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800" dirty="0">
                <a:latin typeface="Times New Roman" pitchFamily="18" charset="0"/>
              </a:rPr>
              <a:t>ВО </a:t>
            </a:r>
            <a:r>
              <a:rPr lang="ru-RU" altLang="ru-RU" sz="2800" dirty="0" smtClean="0">
                <a:latin typeface="Times New Roman" pitchFamily="18" charset="0"/>
              </a:rPr>
              <a:t>ВРЕМЯ </a:t>
            </a:r>
            <a:r>
              <a:rPr lang="ru-RU" altLang="ru-RU" sz="4000" dirty="0" smtClean="0">
                <a:latin typeface="Times New Roman" pitchFamily="18" charset="0"/>
              </a:rPr>
              <a:t>экзамена </a:t>
            </a:r>
            <a:r>
              <a:rPr lang="ru-RU" altLang="ru-RU" sz="2800" dirty="0" smtClean="0">
                <a:latin typeface="Times New Roman" pitchFamily="18" charset="0"/>
              </a:rPr>
              <a:t>ЗАПРЕЩЕНО </a:t>
            </a:r>
            <a:r>
              <a:rPr lang="ru-RU" altLang="ru-RU" sz="2800" dirty="0">
                <a:latin typeface="Times New Roman" pitchFamily="18" charset="0"/>
              </a:rPr>
              <a:t>ИМЕТЬ И ИСПОЛЬЗОВАТЬ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>
                <a:solidFill>
                  <a:srgbClr val="663300"/>
                </a:solidFill>
                <a:latin typeface="Times New Roman" pitchFamily="18" charset="0"/>
              </a:rPr>
              <a:t>мобильные телефоны или иные средства связи;</a:t>
            </a:r>
          </a:p>
          <a:p>
            <a:r>
              <a:rPr lang="ru-RU" altLang="ru-RU" dirty="0">
                <a:solidFill>
                  <a:srgbClr val="663300"/>
                </a:solidFill>
                <a:latin typeface="Times New Roman" pitchFamily="18" charset="0"/>
              </a:rPr>
              <a:t>любые электронно-вычислительные устройства и справочные материалы и устройства.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994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 время экзамена </a:t>
            </a:r>
            <a:r>
              <a:rPr lang="ru-RU" dirty="0" smtClean="0">
                <a:solidFill>
                  <a:srgbClr val="C00000"/>
                </a:solidFill>
              </a:rPr>
              <a:t>запрещено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altLang="ru-RU" dirty="0">
                <a:solidFill>
                  <a:srgbClr val="663300"/>
                </a:solidFill>
                <a:latin typeface="Times New Roman" pitchFamily="18" charset="0"/>
              </a:rPr>
              <a:t>разговоры </a:t>
            </a:r>
          </a:p>
          <a:p>
            <a:pPr lvl="1"/>
            <a:r>
              <a:rPr lang="ru-RU" altLang="ru-RU" dirty="0">
                <a:solidFill>
                  <a:srgbClr val="663300"/>
                </a:solidFill>
                <a:latin typeface="Times New Roman" pitchFamily="18" charset="0"/>
              </a:rPr>
              <a:t>вставания с мест </a:t>
            </a:r>
          </a:p>
          <a:p>
            <a:pPr lvl="1"/>
            <a:r>
              <a:rPr lang="ru-RU" altLang="ru-RU" dirty="0">
                <a:solidFill>
                  <a:srgbClr val="663300"/>
                </a:solidFill>
                <a:latin typeface="Times New Roman" pitchFamily="18" charset="0"/>
              </a:rPr>
              <a:t>пересаживания </a:t>
            </a:r>
          </a:p>
          <a:p>
            <a:pPr lvl="1"/>
            <a:r>
              <a:rPr lang="ru-RU" altLang="ru-RU" dirty="0">
                <a:solidFill>
                  <a:srgbClr val="663300"/>
                </a:solidFill>
                <a:latin typeface="Times New Roman" pitchFamily="18" charset="0"/>
              </a:rPr>
              <a:t>обмен любыми материалами и предметами </a:t>
            </a:r>
          </a:p>
          <a:p>
            <a:pPr lvl="1"/>
            <a:r>
              <a:rPr lang="ru-RU" altLang="ru-RU" dirty="0">
                <a:solidFill>
                  <a:srgbClr val="663300"/>
                </a:solidFill>
                <a:latin typeface="Times New Roman" pitchFamily="18" charset="0"/>
              </a:rPr>
              <a:t>хождение по ППЭ во время экзамена без сопровождения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098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Иметь при себе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Документ, удостоверяющий личность;  </a:t>
            </a:r>
          </a:p>
          <a:p>
            <a:r>
              <a:rPr lang="ru-RU" dirty="0" err="1" smtClean="0"/>
              <a:t>гелевую</a:t>
            </a:r>
            <a:r>
              <a:rPr lang="ru-RU" dirty="0" smtClean="0"/>
              <a:t> </a:t>
            </a:r>
            <a:r>
              <a:rPr lang="ru-RU" dirty="0"/>
              <a:t>или капиллярной ручку с чернилами черного </a:t>
            </a:r>
            <a:r>
              <a:rPr lang="ru-RU" dirty="0" smtClean="0"/>
              <a:t>цвета;</a:t>
            </a:r>
          </a:p>
          <a:p>
            <a:r>
              <a:rPr lang="ru-RU" dirty="0"/>
              <a:t>л</a:t>
            </a:r>
            <a:r>
              <a:rPr lang="ru-RU" dirty="0" smtClean="0"/>
              <a:t>екарство и питание (при необходимости);</a:t>
            </a:r>
          </a:p>
          <a:p>
            <a:pPr marL="0" indent="0">
              <a:buNone/>
            </a:pPr>
            <a:r>
              <a:rPr lang="ru-RU" dirty="0" smtClean="0"/>
              <a:t>На предметы:</a:t>
            </a:r>
          </a:p>
          <a:p>
            <a:r>
              <a:rPr lang="ru-RU" dirty="0"/>
              <a:t>м</a:t>
            </a:r>
            <a:r>
              <a:rPr lang="ru-RU" dirty="0" smtClean="0"/>
              <a:t>атематика – линейка;</a:t>
            </a:r>
          </a:p>
          <a:p>
            <a:r>
              <a:rPr lang="ru-RU" dirty="0"/>
              <a:t>ф</a:t>
            </a:r>
            <a:r>
              <a:rPr lang="ru-RU" dirty="0" smtClean="0"/>
              <a:t>изика, химия – непрограммируемый калькулятор;</a:t>
            </a:r>
          </a:p>
          <a:p>
            <a:r>
              <a:rPr lang="ru-RU" dirty="0"/>
              <a:t>б</a:t>
            </a:r>
            <a:r>
              <a:rPr lang="ru-RU" dirty="0" smtClean="0"/>
              <a:t>иология, география – линейка, непрограммируемый калькулятор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5740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i="1" smtClean="0"/>
              <a:t>Апелляция.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295400"/>
            <a:ext cx="8020050" cy="5181600"/>
          </a:xfrm>
        </p:spPr>
        <p:txBody>
          <a:bodyPr/>
          <a:lstStyle/>
          <a:p>
            <a:pPr>
              <a:buFontTx/>
              <a:buNone/>
            </a:pPr>
            <a:endParaRPr lang="ru-RU" altLang="ru-RU" smtClean="0"/>
          </a:p>
          <a:p>
            <a:r>
              <a:rPr lang="ru-RU" altLang="ru-RU" smtClean="0"/>
              <a:t>Апелляция – это письменное заявление участника ЕГЭ либо о нарушении установленного порядка проведения ЕГЭ, либо о несогласии с результатами ЕГЭ.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2193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ГИА 9 проводится государственными экзаменационными комиссиями (ГЭК) в целях определения соответствия результатов освоения обучающимися образовательных программ основного общего образования соответствующим требованиям федерального государственного образовательного стандарта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100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 dirty="0" smtClean="0"/>
              <a:t>Апелляция </a:t>
            </a:r>
            <a:r>
              <a:rPr lang="ru-RU" altLang="ru-RU" sz="2800" dirty="0" smtClean="0">
                <a:solidFill>
                  <a:schemeClr val="accent2"/>
                </a:solidFill>
              </a:rPr>
              <a:t>о нарушении установленного порядка</a:t>
            </a:r>
            <a:r>
              <a:rPr lang="ru-RU" altLang="ru-RU" sz="2800" dirty="0" smtClean="0"/>
              <a:t> проведения ЕГЭ подается в день экзамена после сдачи бланков ЕГЭ не выходя из ППЭ. </a:t>
            </a:r>
          </a:p>
          <a:p>
            <a:pPr>
              <a:lnSpc>
                <a:spcPct val="90000"/>
              </a:lnSpc>
            </a:pPr>
            <a:r>
              <a:rPr lang="ru-RU" altLang="ru-RU" sz="2800" dirty="0" smtClean="0"/>
              <a:t>Апелляция </a:t>
            </a:r>
            <a:r>
              <a:rPr lang="ru-RU" altLang="ru-RU" sz="2800" dirty="0" smtClean="0">
                <a:solidFill>
                  <a:schemeClr val="accent2"/>
                </a:solidFill>
              </a:rPr>
              <a:t>о несогласии с результатами</a:t>
            </a:r>
            <a:r>
              <a:rPr lang="ru-RU" altLang="ru-RU" sz="2800" dirty="0" smtClean="0"/>
              <a:t> ЕГЭ подается в течение 2 рабочих дней в образовательную организацию после официального объявления индивидуальных результатов экзамена и ознакомления с ними участника ЕГЭ.</a:t>
            </a:r>
          </a:p>
          <a:p>
            <a:pPr>
              <a:lnSpc>
                <a:spcPct val="90000"/>
              </a:lnSpc>
            </a:pPr>
            <a:endParaRPr lang="ru-RU" alt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9280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Необходимая информация о порядке проведения ГИА-9 публикуются на официальных сайтах: </a:t>
            </a:r>
          </a:p>
          <a:p>
            <a:r>
              <a:rPr lang="ru-RU" dirty="0"/>
              <a:t>Федеральной службы по надзору в сфере образования и науки</a:t>
            </a:r>
            <a:br>
              <a:rPr lang="ru-RU" dirty="0"/>
            </a:br>
            <a:r>
              <a:rPr lang="ru-RU" dirty="0"/>
              <a:t>(obrnadzor.gov.ru);</a:t>
            </a:r>
          </a:p>
          <a:p>
            <a:r>
              <a:rPr lang="ru-RU" dirty="0"/>
              <a:t>Министерства образования и науки Республики Тыва (</a:t>
            </a:r>
            <a:r>
              <a:rPr lang="en-US" dirty="0" err="1"/>
              <a:t>monrt</a:t>
            </a:r>
            <a:r>
              <a:rPr lang="ru-RU" dirty="0"/>
              <a:t>.</a:t>
            </a:r>
            <a:r>
              <a:rPr lang="en-US" dirty="0" err="1"/>
              <a:t>ru</a:t>
            </a:r>
            <a:r>
              <a:rPr lang="ru-RU" dirty="0"/>
              <a:t>);</a:t>
            </a:r>
          </a:p>
          <a:p>
            <a:r>
              <a:rPr lang="ru-RU" dirty="0"/>
              <a:t>ГБУ «Институт оценки качества образования Республики Тыва» (</a:t>
            </a:r>
            <a:r>
              <a:rPr lang="en-US" dirty="0" err="1"/>
              <a:t>iokotuva</a:t>
            </a:r>
            <a:r>
              <a:rPr lang="ru-RU" dirty="0"/>
              <a:t>.</a:t>
            </a:r>
            <a:r>
              <a:rPr lang="en-US" dirty="0" err="1"/>
              <a:t>ru</a:t>
            </a:r>
            <a:r>
              <a:rPr lang="ru-RU" dirty="0"/>
              <a:t>).</a:t>
            </a:r>
            <a:br>
              <a:rPr lang="ru-RU" dirty="0"/>
            </a:br>
            <a:r>
              <a:rPr lang="ru-RU" dirty="0"/>
              <a:t>  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16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Демонстрационные варианты КИМ ОГЭ, открытый банк заданий ОГЭ,</a:t>
            </a:r>
            <a:br>
              <a:rPr lang="ru-RU" dirty="0"/>
            </a:br>
            <a:r>
              <a:rPr lang="ru-RU" dirty="0"/>
              <a:t>тренировочные сборники для обучающихся, сдающих экзамены в форме ГВЭ</a:t>
            </a:r>
            <a:br>
              <a:rPr lang="ru-RU" dirty="0"/>
            </a:br>
            <a:r>
              <a:rPr lang="ru-RU" dirty="0"/>
              <a:t>размещены на сайте Федерального государственного бюджетного научного</a:t>
            </a:r>
            <a:br>
              <a:rPr lang="ru-RU" dirty="0"/>
            </a:br>
            <a:r>
              <a:rPr lang="ru-RU" dirty="0"/>
              <a:t>учреждения «Федеральный институт педагогических измерений» (</a:t>
            </a:r>
            <a:r>
              <a:rPr lang="ru-RU" dirty="0" err="1" smtClean="0"/>
              <a:t>fipi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r>
              <a:rPr lang="en-US" dirty="0" smtClean="0"/>
              <a:t>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794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ГИА 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Основной государственный экзамен (ОГЭ</a:t>
            </a:r>
            <a:r>
              <a:rPr lang="ru-RU" dirty="0" smtClean="0">
                <a:solidFill>
                  <a:srgbClr val="0070C0"/>
                </a:solidFill>
              </a:rPr>
              <a:t>)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Государственный выпускной экзамен (ГВЭ)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95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>
            <a:off x="1763713" y="260350"/>
            <a:ext cx="7129462" cy="1143000"/>
          </a:xfrm>
        </p:spPr>
        <p:txBody>
          <a:bodyPr/>
          <a:lstStyle/>
          <a:p>
            <a:pPr algn="ctr"/>
            <a:r>
              <a:rPr lang="ru-RU" altLang="ru-RU" dirty="0" smtClean="0"/>
              <a:t>Формы проведения ГИА 9</a:t>
            </a:r>
          </a:p>
        </p:txBody>
      </p:sp>
      <p:sp>
        <p:nvSpPr>
          <p:cNvPr id="4915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 smtClean="0"/>
              <a:t>ОГЭ</a:t>
            </a:r>
            <a:r>
              <a:rPr lang="ru-RU" altLang="ru-RU" smtClean="0"/>
              <a:t> – это форма государственной итоговой аттестации по образовательным программам основного общего образования. При проведении ОГЭ используются контрольные измерительные материалы стандартизированной формы.</a:t>
            </a:r>
          </a:p>
        </p:txBody>
      </p:sp>
    </p:spTree>
    <p:extLst>
      <p:ext uri="{BB962C8B-B14F-4D97-AF65-F5344CB8AC3E}">
        <p14:creationId xmlns:p14="http://schemas.microsoft.com/office/powerpoint/2010/main" val="807329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Формы проведения ГИА 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ГВЭ</a:t>
            </a:r>
            <a:r>
              <a:rPr lang="ru-RU" dirty="0"/>
              <a:t> – форма ГИА в виде письменных и устных экзаменов с использованием текстов, тем, заданий, </a:t>
            </a:r>
            <a:r>
              <a:rPr lang="ru-RU" dirty="0" smtClean="0"/>
              <a:t>билетов – для обучающихся с ограниченными возможностями здоровья, обучающихся детей-инвалидов, освоивших образовательные программы основного общего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6867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Участники ГИА 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Обучающиеся, не имеющие академической задолженности и в полном объеме выполнившие учебный план (имеющие годовые отметки по всем учебным предметам учебного плана за 9 класс не ниже удовлетворительных)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92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ГИА 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получения аттестата выпускники сдают обязательные экзамены </a:t>
            </a:r>
            <a:r>
              <a:rPr lang="ru-RU" dirty="0" smtClean="0">
                <a:solidFill>
                  <a:srgbClr val="0070C0"/>
                </a:solidFill>
              </a:rPr>
              <a:t>по русскому языку и математике</a:t>
            </a:r>
            <a:r>
              <a:rPr lang="ru-RU" dirty="0" smtClean="0"/>
              <a:t>, а также </a:t>
            </a:r>
            <a:r>
              <a:rPr lang="ru-RU" dirty="0" smtClean="0">
                <a:solidFill>
                  <a:srgbClr val="0070C0"/>
                </a:solidFill>
              </a:rPr>
              <a:t>два экзамена </a:t>
            </a:r>
            <a:r>
              <a:rPr lang="ru-RU" dirty="0" smtClean="0"/>
              <a:t> по выбору согласно приказу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 №692 от 7 июля 2015 г. </a:t>
            </a:r>
            <a:r>
              <a:rPr lang="ru-RU" smtClean="0"/>
              <a:t>и </a:t>
            </a:r>
            <a:r>
              <a:rPr lang="ru-RU" dirty="0" smtClean="0"/>
              <a:t>письма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№10-518 от 12.08.2015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014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Предметы по выбору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ru-RU" altLang="ru-RU" dirty="0" smtClean="0"/>
              <a:t>Физика</a:t>
            </a:r>
            <a:endParaRPr lang="ru-RU" altLang="ru-RU" dirty="0"/>
          </a:p>
          <a:p>
            <a:pPr>
              <a:lnSpc>
                <a:spcPct val="80000"/>
              </a:lnSpc>
            </a:pPr>
            <a:r>
              <a:rPr lang="ru-RU" altLang="ru-RU" dirty="0"/>
              <a:t>Химия</a:t>
            </a:r>
          </a:p>
          <a:p>
            <a:pPr>
              <a:lnSpc>
                <a:spcPct val="80000"/>
              </a:lnSpc>
            </a:pPr>
            <a:r>
              <a:rPr lang="ru-RU" altLang="ru-RU" dirty="0"/>
              <a:t>Биология</a:t>
            </a:r>
          </a:p>
          <a:p>
            <a:pPr>
              <a:lnSpc>
                <a:spcPct val="80000"/>
              </a:lnSpc>
            </a:pPr>
            <a:r>
              <a:rPr lang="ru-RU" altLang="ru-RU" dirty="0"/>
              <a:t>География</a:t>
            </a:r>
          </a:p>
          <a:p>
            <a:pPr>
              <a:lnSpc>
                <a:spcPct val="80000"/>
              </a:lnSpc>
            </a:pPr>
            <a:r>
              <a:rPr lang="ru-RU" altLang="ru-RU" dirty="0"/>
              <a:t>История</a:t>
            </a:r>
          </a:p>
          <a:p>
            <a:pPr>
              <a:lnSpc>
                <a:spcPct val="80000"/>
              </a:lnSpc>
            </a:pPr>
            <a:r>
              <a:rPr lang="ru-RU" altLang="ru-RU" dirty="0"/>
              <a:t>Информатика и ИКТ</a:t>
            </a:r>
          </a:p>
          <a:p>
            <a:pPr>
              <a:lnSpc>
                <a:spcPct val="80000"/>
              </a:lnSpc>
            </a:pPr>
            <a:r>
              <a:rPr lang="ru-RU" altLang="ru-RU" dirty="0"/>
              <a:t>Английский язык</a:t>
            </a:r>
          </a:p>
          <a:p>
            <a:pPr>
              <a:lnSpc>
                <a:spcPct val="80000"/>
              </a:lnSpc>
            </a:pPr>
            <a:r>
              <a:rPr lang="ru-RU" altLang="ru-RU" dirty="0"/>
              <a:t>Немецкий язык</a:t>
            </a:r>
          </a:p>
          <a:p>
            <a:pPr>
              <a:lnSpc>
                <a:spcPct val="80000"/>
              </a:lnSpc>
            </a:pPr>
            <a:r>
              <a:rPr lang="ru-RU" altLang="ru-RU" dirty="0"/>
              <a:t>Испанский язык</a:t>
            </a:r>
          </a:p>
          <a:p>
            <a:pPr>
              <a:lnSpc>
                <a:spcPct val="80000"/>
              </a:lnSpc>
            </a:pPr>
            <a:r>
              <a:rPr lang="ru-RU" altLang="ru-RU" dirty="0"/>
              <a:t>Французский язык</a:t>
            </a:r>
          </a:p>
          <a:p>
            <a:pPr>
              <a:lnSpc>
                <a:spcPct val="80000"/>
              </a:lnSpc>
            </a:pPr>
            <a:r>
              <a:rPr lang="ru-RU" altLang="ru-RU" dirty="0"/>
              <a:t>Литература</a:t>
            </a:r>
          </a:p>
          <a:p>
            <a:pPr>
              <a:lnSpc>
                <a:spcPct val="80000"/>
              </a:lnSpc>
            </a:pPr>
            <a:r>
              <a:rPr lang="ru-RU" altLang="ru-RU" dirty="0" smtClean="0"/>
              <a:t>Обществознание</a:t>
            </a:r>
          </a:p>
          <a:p>
            <a:pPr>
              <a:lnSpc>
                <a:spcPct val="80000"/>
              </a:lnSpc>
            </a:pPr>
            <a:r>
              <a:rPr lang="ru-RU" altLang="ru-RU" dirty="0" smtClean="0"/>
              <a:t>Родной язык 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31325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Экзамен по выбору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Обучающийся самостоятельно выбирает 2 экзамена по выбору.</a:t>
            </a:r>
          </a:p>
          <a:p>
            <a:r>
              <a:rPr lang="ru-RU" dirty="0" smtClean="0"/>
              <a:t>Основанием для выбора экзамена является выбор предметов для поступления в </a:t>
            </a:r>
            <a:r>
              <a:rPr lang="ru-RU" dirty="0" err="1" smtClean="0"/>
              <a:t>ССУЗы</a:t>
            </a:r>
            <a:r>
              <a:rPr lang="ru-RU" dirty="0" smtClean="0"/>
              <a:t>, а также выбор предметов для обучения по профильным направлениям в ОО.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02958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594</Words>
  <Application>Microsoft Office PowerPoint</Application>
  <PresentationFormat>Экран (4:3)</PresentationFormat>
  <Paragraphs>66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ГИА 9</vt:lpstr>
      <vt:lpstr>Презентация PowerPoint</vt:lpstr>
      <vt:lpstr>Формы ГИА 9</vt:lpstr>
      <vt:lpstr>Формы проведения ГИА 9</vt:lpstr>
      <vt:lpstr>Формы проведения ГИА 9</vt:lpstr>
      <vt:lpstr>Участники ГИА 9</vt:lpstr>
      <vt:lpstr>ГИА 9</vt:lpstr>
      <vt:lpstr>Предметы по выбору</vt:lpstr>
      <vt:lpstr>Экзамен по выбору</vt:lpstr>
      <vt:lpstr>Презентация PowerPoint</vt:lpstr>
      <vt:lpstr>Презентация PowerPoint</vt:lpstr>
      <vt:lpstr>Участники ГИА 9</vt:lpstr>
      <vt:lpstr>Презентация PowerPoint</vt:lpstr>
      <vt:lpstr>Презентация PowerPoint</vt:lpstr>
      <vt:lpstr>Презентация PowerPoint</vt:lpstr>
      <vt:lpstr>ВО ВРЕМЯ экзамена ЗАПРЕЩЕНО ИМЕТЬ И ИСПОЛЬЗОВАТЬ</vt:lpstr>
      <vt:lpstr>Во время экзамена запрещено</vt:lpstr>
      <vt:lpstr>Иметь при себе</vt:lpstr>
      <vt:lpstr>Апелляция.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</dc:title>
  <dc:creator>Пользователь</dc:creator>
  <cp:lastModifiedBy>Пользователь</cp:lastModifiedBy>
  <cp:revision>23</cp:revision>
  <dcterms:created xsi:type="dcterms:W3CDTF">2016-09-30T02:15:36Z</dcterms:created>
  <dcterms:modified xsi:type="dcterms:W3CDTF">2016-10-26T08:42:51Z</dcterms:modified>
</cp:coreProperties>
</file>